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6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4E10"/>
    <a:srgbClr val="6A6A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2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DA54D-316A-475A-A65B-32D51A0590A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4D18-B0D4-4F46-99CD-C873BA350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204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DA54D-316A-475A-A65B-32D51A0590A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4D18-B0D4-4F46-99CD-C873BA350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342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DA54D-316A-475A-A65B-32D51A0590A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4D18-B0D4-4F46-99CD-C873BA350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483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DA54D-316A-475A-A65B-32D51A0590A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4D18-B0D4-4F46-99CD-C873BA350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150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DA54D-316A-475A-A65B-32D51A0590A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4D18-B0D4-4F46-99CD-C873BA350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174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DA54D-316A-475A-A65B-32D51A0590A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4D18-B0D4-4F46-99CD-C873BA350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45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DA54D-316A-475A-A65B-32D51A0590A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4D18-B0D4-4F46-99CD-C873BA350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769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DA54D-316A-475A-A65B-32D51A0590A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4D18-B0D4-4F46-99CD-C873BA350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93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DA54D-316A-475A-A65B-32D51A0590A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4D18-B0D4-4F46-99CD-C873BA350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613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DA54D-316A-475A-A65B-32D51A0590A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4D18-B0D4-4F46-99CD-C873BA350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48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DA54D-316A-475A-A65B-32D51A0590A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4D18-B0D4-4F46-99CD-C873BA350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341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DA54D-316A-475A-A65B-32D51A0590A5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94D18-B0D4-4F46-99CD-C873BA350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357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7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5.emf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5177"/>
            <a:ext cx="12191999" cy="19028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651" y="487681"/>
            <a:ext cx="4967519" cy="12477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85509" cy="23235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3898" y="3499882"/>
            <a:ext cx="9264202" cy="1090825"/>
          </a:xfrm>
        </p:spPr>
        <p:txBody>
          <a:bodyPr>
            <a:normAutofit fontScale="90000"/>
          </a:bodyPr>
          <a:lstStyle/>
          <a:p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Региональную научно-практическая конференция 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“Эффективные механизмы повышения образовательных результатов обучающихся”.</a:t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«Кейс-технология в курсе финансовой грамотности школьников»</a:t>
            </a:r>
            <a:endParaRPr lang="ru-RU" sz="2900" b="1" i="1" dirty="0">
              <a:solidFill>
                <a:srgbClr val="E84E1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75199" y="5207974"/>
            <a:ext cx="5216800" cy="139723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и обществознания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Мишина А. А.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«Инженерная школа» г. Перми</a:t>
            </a:r>
          </a:p>
          <a:p>
            <a:endParaRPr lang="ru-RU" sz="4000" dirty="0">
              <a:solidFill>
                <a:srgbClr val="6A6A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805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62684"/>
            <a:ext cx="12191999" cy="2953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85509" cy="23235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0161" y="0"/>
            <a:ext cx="1286054" cy="98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0617" y="1"/>
            <a:ext cx="1827392" cy="11806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294313" y="0"/>
            <a:ext cx="62228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6000" b="1" spc="-25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9</a:t>
            </a:r>
            <a:endParaRPr lang="ru-RU" sz="6000" dirty="0">
              <a:solidFill>
                <a:schemeClr val="accent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5999" y="1371291"/>
            <a:ext cx="497124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№3</a:t>
            </a:r>
            <a:endParaRPr lang="ru-RU" altLang="ru-RU" sz="1100" b="1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Представим, что в вашем городе появилась новая инвестиционная компания, о которой никто ранее не знает. В рекламных плакатах, развешанных по всему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городу, утверждается, что эта компания давно работает на финансовом рынке и поэтому способна приносить своим вкладчикам 100%-</a:t>
            </a:r>
            <a:r>
              <a:rPr lang="ru-RU" alt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ный</a:t>
            </a: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доход в год.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стать её инвестором, необходимо сначала внести первоначальный взнос в размере 50 тыс. руб. Ваши родственники начали активно обсуждать,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стоит ли быть инвесторами этой компании. Что вы посоветуете им и как аргументируете свою позицию?</a:t>
            </a:r>
            <a:endParaRPr lang="ru-RU" altLang="ru-RU" sz="1100" dirty="0"/>
          </a:p>
          <a:p>
            <a:endParaRPr lang="ru-RU" dirty="0"/>
          </a:p>
        </p:txBody>
      </p:sp>
      <p:graphicFrame>
        <p:nvGraphicFramePr>
          <p:cNvPr id="9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9695956"/>
              </p:ext>
            </p:extLst>
          </p:nvPr>
        </p:nvGraphicFramePr>
        <p:xfrm>
          <a:off x="82140" y="2046154"/>
          <a:ext cx="5934075" cy="15979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6720">
                  <a:extLst>
                    <a:ext uri="{9D8B030D-6E8A-4147-A177-3AD203B41FA5}">
                      <a16:colId xmlns:a16="http://schemas.microsoft.com/office/drawing/2014/main" val="2348282340"/>
                    </a:ext>
                  </a:extLst>
                </a:gridCol>
                <a:gridCol w="2967355">
                  <a:extLst>
                    <a:ext uri="{9D8B030D-6E8A-4147-A177-3AD203B41FA5}">
                      <a16:colId xmlns:a16="http://schemas.microsoft.com/office/drawing/2014/main" val="508091506"/>
                    </a:ext>
                  </a:extLst>
                </a:gridCol>
              </a:tblGrid>
              <a:tr h="1531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Задание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Мошеничество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03004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Содержание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Финансовая среда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36870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Познавательная деятельность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Оценка финансовых ситуаций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871714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Контекст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Общественный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89433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Форма задания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Задание с развернутым ответом (экспертная проверка)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6900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Сложность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2-й уровень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8750008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05479"/>
              </p:ext>
            </p:extLst>
          </p:nvPr>
        </p:nvGraphicFramePr>
        <p:xfrm>
          <a:off x="82140" y="4278045"/>
          <a:ext cx="5934075" cy="1141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6720">
                  <a:extLst>
                    <a:ext uri="{9D8B030D-6E8A-4147-A177-3AD203B41FA5}">
                      <a16:colId xmlns:a16="http://schemas.microsoft.com/office/drawing/2014/main" val="3031630012"/>
                    </a:ext>
                  </a:extLst>
                </a:gridCol>
                <a:gridCol w="2967355">
                  <a:extLst>
                    <a:ext uri="{9D8B030D-6E8A-4147-A177-3AD203B41FA5}">
                      <a16:colId xmlns:a16="http://schemas.microsoft.com/office/drawing/2014/main" val="854795887"/>
                    </a:ext>
                  </a:extLst>
                </a:gridCol>
              </a:tblGrid>
              <a:tr h="2028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Система оценивания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41755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 балла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Полный, развернутый ответ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963507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балл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Дан краткий ответ без объяснения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942004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 баллов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Неверный ответ или отсутствие ответа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4703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3615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62684"/>
            <a:ext cx="12191999" cy="2953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85509" cy="23235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0161" y="0"/>
            <a:ext cx="1286054" cy="98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0617" y="1"/>
            <a:ext cx="1827392" cy="11806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066090" y="82496"/>
            <a:ext cx="104708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6000" b="1" spc="-25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10</a:t>
            </a:r>
            <a:endParaRPr lang="ru-RU" sz="6000" dirty="0">
              <a:solidFill>
                <a:schemeClr val="accent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18975" y="1180656"/>
            <a:ext cx="67941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№4 </a:t>
            </a: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(задание с выбор множества ответов)</a:t>
            </a:r>
            <a:endParaRPr lang="ru-RU" altLang="ru-RU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каких перечисленных ниже элементов состоит банковская система России?</a:t>
            </a:r>
            <a:endParaRPr lang="ru-RU" altLang="ru-RU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а) коммерческие банки и другие кредитные организации;</a:t>
            </a:r>
            <a:endParaRPr lang="ru-RU" altLang="ru-RU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коммерческие банки и Федеральная налоговая служба; </a:t>
            </a:r>
            <a:endParaRPr lang="ru-RU" altLang="ru-RU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Центральный банк РФ и паевые инвестиционные фонды.</a:t>
            </a:r>
            <a:endParaRPr lang="ru-RU" altLang="ru-RU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коммерческие банки и Центральный банк РФ.</a:t>
            </a:r>
            <a:endParaRPr lang="ru-RU" altLang="ru-RU" sz="1100" dirty="0"/>
          </a:p>
          <a:p>
            <a:endParaRPr lang="ru-RU" dirty="0"/>
          </a:p>
        </p:txBody>
      </p:sp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7094151"/>
              </p:ext>
            </p:extLst>
          </p:nvPr>
        </p:nvGraphicFramePr>
        <p:xfrm>
          <a:off x="82140" y="3843691"/>
          <a:ext cx="5934075" cy="11313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6720">
                  <a:extLst>
                    <a:ext uri="{9D8B030D-6E8A-4147-A177-3AD203B41FA5}">
                      <a16:colId xmlns:a16="http://schemas.microsoft.com/office/drawing/2014/main" val="1895088233"/>
                    </a:ext>
                  </a:extLst>
                </a:gridCol>
                <a:gridCol w="2967355">
                  <a:extLst>
                    <a:ext uri="{9D8B030D-6E8A-4147-A177-3AD203B41FA5}">
                      <a16:colId xmlns:a16="http://schemas.microsoft.com/office/drawing/2014/main" val="2497368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Задание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Банковская система России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78144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Содержание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Финансовая среда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00394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Контекст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Общественный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54424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Форма задания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Задание с кратким ответом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7894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Сложность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2-й уровень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0143263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356005"/>
              </p:ext>
            </p:extLst>
          </p:nvPr>
        </p:nvGraphicFramePr>
        <p:xfrm>
          <a:off x="6179097" y="3833991"/>
          <a:ext cx="5934075" cy="11417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6720">
                  <a:extLst>
                    <a:ext uri="{9D8B030D-6E8A-4147-A177-3AD203B41FA5}">
                      <a16:colId xmlns:a16="http://schemas.microsoft.com/office/drawing/2014/main" val="3205597945"/>
                    </a:ext>
                  </a:extLst>
                </a:gridCol>
                <a:gridCol w="2967355">
                  <a:extLst>
                    <a:ext uri="{9D8B030D-6E8A-4147-A177-3AD203B41FA5}">
                      <a16:colId xmlns:a16="http://schemas.microsoft.com/office/drawing/2014/main" val="25441798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Система оценивания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22514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 балла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Полный верный ответ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053417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балл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Допущена одна ошибка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3392681"/>
                  </a:ext>
                </a:extLst>
              </a:tr>
              <a:tr h="3985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 баллов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Неверный ответ или отсутствие ответа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2339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3782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62684"/>
            <a:ext cx="12191999" cy="2953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85509" cy="23235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0161" y="0"/>
            <a:ext cx="1286054" cy="98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0617" y="1"/>
            <a:ext cx="1827392" cy="11806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066090" y="82496"/>
            <a:ext cx="100463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6000" b="1" spc="-25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11</a:t>
            </a:r>
            <a:endParaRPr lang="ru-RU" sz="6000" dirty="0">
              <a:solidFill>
                <a:schemeClr val="accent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97003" y="1215092"/>
            <a:ext cx="70737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№5</a:t>
            </a:r>
            <a:endParaRPr lang="ru-RU" altLang="ru-RU" sz="1100" b="1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Маша использует компьютер в интернет-кафе. Она заходит на сайт онлайн-магазина, в котором продается спортивный инвентарь. Она вводит данные своей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банковской карты для покупки платья. При покупке товаров онлайн важна безопасность финансовых сведений. Что Маша могла бы предпринять для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повышения безопасности, заплатив за платье онлайн? </a:t>
            </a:r>
            <a:endParaRPr lang="ru-RU" altLang="ru-RU" sz="2400" dirty="0">
              <a:latin typeface="Arial" panose="020B0604020202020204" pitchFamily="34" charset="0"/>
            </a:endParaRPr>
          </a:p>
          <a:p>
            <a:endParaRPr lang="ru-RU" dirty="0"/>
          </a:p>
        </p:txBody>
      </p:sp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4303975"/>
              </p:ext>
            </p:extLst>
          </p:nvPr>
        </p:nvGraphicFramePr>
        <p:xfrm>
          <a:off x="175129" y="1749705"/>
          <a:ext cx="4710379" cy="44579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4937">
                  <a:extLst>
                    <a:ext uri="{9D8B030D-6E8A-4147-A177-3AD203B41FA5}">
                      <a16:colId xmlns:a16="http://schemas.microsoft.com/office/drawing/2014/main" val="2434683571"/>
                    </a:ext>
                  </a:extLst>
                </a:gridCol>
                <a:gridCol w="2355442">
                  <a:extLst>
                    <a:ext uri="{9D8B030D-6E8A-4147-A177-3AD203B41FA5}">
                      <a16:colId xmlns:a16="http://schemas.microsoft.com/office/drawing/2014/main" val="2754985382"/>
                    </a:ext>
                  </a:extLst>
                </a:gridCol>
              </a:tblGrid>
              <a:tr h="738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Задание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Покупки через интернет-магазин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6984608"/>
                  </a:ext>
                </a:extLst>
              </a:tr>
              <a:tr h="5959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Содержание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Финансовая среда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54646"/>
                  </a:ext>
                </a:extLst>
              </a:tr>
              <a:tr h="738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Познавательная деятельность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Оценка финансовых ситуаций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8003334"/>
                  </a:ext>
                </a:extLst>
              </a:tr>
              <a:tr h="5959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Контекст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Общественный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03828607"/>
                  </a:ext>
                </a:extLst>
              </a:tr>
              <a:tr h="11919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Форма задания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Задание с развернутым ответом (экспертная проверка)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2246230"/>
                  </a:ext>
                </a:extLst>
              </a:tr>
              <a:tr h="5959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Сложность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3-й уровень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7278681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544599"/>
              </p:ext>
            </p:extLst>
          </p:nvPr>
        </p:nvGraphicFramePr>
        <p:xfrm>
          <a:off x="5132015" y="3551257"/>
          <a:ext cx="6420334" cy="22442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9823">
                  <a:extLst>
                    <a:ext uri="{9D8B030D-6E8A-4147-A177-3AD203B41FA5}">
                      <a16:colId xmlns:a16="http://schemas.microsoft.com/office/drawing/2014/main" val="2590031156"/>
                    </a:ext>
                  </a:extLst>
                </a:gridCol>
                <a:gridCol w="3210511">
                  <a:extLst>
                    <a:ext uri="{9D8B030D-6E8A-4147-A177-3AD203B41FA5}">
                      <a16:colId xmlns:a16="http://schemas.microsoft.com/office/drawing/2014/main" val="1956139047"/>
                    </a:ext>
                  </a:extLst>
                </a:gridCol>
              </a:tblGrid>
              <a:tr h="12371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Система оценивания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0442633"/>
                  </a:ext>
                </a:extLst>
              </a:tr>
              <a:tr h="3356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балла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Полный верный ответ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95267010"/>
                  </a:ext>
                </a:extLst>
              </a:tr>
              <a:tr h="6713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 баллов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Неверный ответ или отсутствие ответа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56784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7400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85509" cy="23235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0161" y="0"/>
            <a:ext cx="1286054" cy="9812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0617" y="1"/>
            <a:ext cx="1827392" cy="11806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1972" y="2323564"/>
            <a:ext cx="1210614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-метода: практическая направленность (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-метод позволяет применить теоретические знания к решению практических задач); интерактивный формат (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-метод обеспечивает более эффективное усвоение материала за счет высокой эмоциональной вовлеченности и активного участия учащихся); конкретные навыки (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-метод позволяет совершенствовать «мягкие навыки», которым не учат в школе, но которые оказываются крайне необходимы в реальной жизни).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3665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888" y="407559"/>
            <a:ext cx="5061398" cy="377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113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85509" cy="23235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2684"/>
            <a:ext cx="12191999" cy="2953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5509" y="0"/>
            <a:ext cx="1286054" cy="9812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91576" y="0"/>
            <a:ext cx="1600423" cy="11050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87131" y="2323564"/>
            <a:ext cx="97750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«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цель образования - это не знания действия»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Г. Спенсер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658" y="3473797"/>
            <a:ext cx="4637860" cy="308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703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85509" cy="23235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2684"/>
            <a:ext cx="12191999" cy="2953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6139" y="0"/>
            <a:ext cx="1286054" cy="9812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71982" y="1"/>
            <a:ext cx="1720017" cy="112340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12913" y="1161782"/>
            <a:ext cx="69674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Кейс-технологии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метод активного проблемно-ситуационного анализа, основанный на обучении путем решения конкретных задач-ситуаций (кейсов).</a:t>
            </a:r>
          </a:p>
          <a:p>
            <a:endParaRPr lang="ru-RU" sz="22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225" y="2275660"/>
            <a:ext cx="8777712" cy="4208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820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8" y="29182"/>
            <a:ext cx="4885509" cy="23235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2684"/>
            <a:ext cx="12191999" cy="29531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0608" y="0"/>
            <a:ext cx="1286054" cy="9812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43945" y="0"/>
            <a:ext cx="1648055" cy="11241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9824" y="1978185"/>
            <a:ext cx="1155234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способность находить решение проблемы и учиться работать с информацией. При этом акцент делается не на получение готовых знаний, а на их выработку, на сотворчество учителя и ученика. Суть кейс-технологии заключается в создании и комплектации специально разработанных учебно-методических материалов в специальный набор (кейс) и их передаче (пересылке) обучающимся.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06" y="4034817"/>
            <a:ext cx="4919667" cy="23126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019" y="3914192"/>
            <a:ext cx="2680378" cy="264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951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62684"/>
            <a:ext cx="12191999" cy="2953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85509" cy="23235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4036" y="0"/>
            <a:ext cx="1286054" cy="98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34419" y="0"/>
            <a:ext cx="1657581" cy="10764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47063" y="1161782"/>
            <a:ext cx="65167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в учебном процессе кейс-метода позволяет развивать следующие</a:t>
            </a:r>
            <a:r>
              <a:rPr 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навыки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8490" y="2665927"/>
            <a:ext cx="584700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- Аналитические</a:t>
            </a:r>
          </a:p>
          <a:p>
            <a:r>
              <a:rPr lang="ru-RU" sz="3200" b="1" dirty="0"/>
              <a:t>- Практические</a:t>
            </a:r>
          </a:p>
          <a:p>
            <a:r>
              <a:rPr lang="ru-RU" sz="3200" b="1" dirty="0"/>
              <a:t>- Творческие</a:t>
            </a:r>
          </a:p>
          <a:p>
            <a:r>
              <a:rPr lang="ru-RU" sz="3200" b="1" dirty="0"/>
              <a:t>- Коммуникативные</a:t>
            </a:r>
          </a:p>
          <a:p>
            <a:r>
              <a:rPr lang="ru-RU" sz="3200" b="1" dirty="0"/>
              <a:t>- Социальные</a:t>
            </a:r>
          </a:p>
          <a:p>
            <a:r>
              <a:rPr lang="ru-RU" sz="3200" b="1" dirty="0"/>
              <a:t>- Самоанализ</a:t>
            </a:r>
            <a:endParaRPr lang="ru-RU" sz="3200" dirty="0"/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766" y="1931223"/>
            <a:ext cx="5775906" cy="462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865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62684"/>
            <a:ext cx="12191999" cy="2953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85509" cy="23235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5916" y="0"/>
            <a:ext cx="1286054" cy="9812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93531" y="1"/>
            <a:ext cx="1914478" cy="12369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55012" y="218446"/>
            <a:ext cx="412851" cy="8601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44732" y="1339403"/>
            <a:ext cx="5563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создания кейса</a:t>
            </a:r>
            <a:r>
              <a:rPr lang="ru-RU" dirty="0"/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2614411"/>
            <a:ext cx="686443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Подготовка к занятию преподавателем и учащимися;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Организационная часть;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Индивидуальная самостоятельная работа учащихся с кейсом;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Проверка усвоения изученного материала;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Работа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микрогруппах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Дискуссия;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Оформление учащимися итогов работы;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Подведение итогов преподавателем.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625" y="2433680"/>
            <a:ext cx="3768145" cy="411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93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62684"/>
            <a:ext cx="12191999" cy="2953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85509" cy="23235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0161" y="0"/>
            <a:ext cx="1286054" cy="9812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0617" y="1"/>
            <a:ext cx="1827392" cy="1180655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11405724" y="21325"/>
            <a:ext cx="62228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6000" b="1" spc="-25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6</a:t>
            </a:r>
            <a:endParaRPr lang="ru-RU" sz="6000" dirty="0">
              <a:solidFill>
                <a:schemeClr val="accent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51548" y="1365161"/>
            <a:ext cx="687646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 кейса по финансовой грамотности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54580" y="2744420"/>
            <a:ext cx="6437289" cy="3618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класс</a:t>
            </a:r>
          </a:p>
          <a:p>
            <a:pPr algn="ctr"/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Содержательная область и тематические компоненты</a:t>
            </a:r>
          </a:p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«Планирование и управление финансами» - доходы и расходы семейного и личного бюджета, личные сбережения, займы и кредиты, финансовая безопасность, цифровая среда.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01" y="2656180"/>
            <a:ext cx="3990906" cy="357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06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62684"/>
            <a:ext cx="12191999" cy="2953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85509" cy="23235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0161" y="0"/>
            <a:ext cx="1286054" cy="98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0617" y="1"/>
            <a:ext cx="1827392" cy="11806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405724" y="21325"/>
            <a:ext cx="62228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6000" b="1" spc="-25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7</a:t>
            </a:r>
            <a:endParaRPr lang="ru-RU" sz="6000" dirty="0">
              <a:solidFill>
                <a:schemeClr val="accent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84124" y="1148698"/>
            <a:ext cx="70438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№1. </a:t>
            </a:r>
            <a:r>
              <a:rPr lang="ru-RU" altLang="ru-RU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</a:t>
            </a:r>
            <a:r>
              <a:rPr lang="ru-RU" altLang="ru-RU" dirty="0">
                <a:solidFill>
                  <a:srgbClr val="2C2D2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altLang="ru-RU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Кредитные карты</a:t>
            </a:r>
            <a:r>
              <a:rPr lang="ru-RU" altLang="ru-RU" dirty="0">
                <a:solidFill>
                  <a:srgbClr val="2C2D2E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altLang="ru-RU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Кредитные организации за снятие наличных средств с кредитной карты в банкомате, принадлежащем самому банку,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устанавливает комиссию от суммы снятия в каком размере?</a:t>
            </a:r>
            <a:endParaRPr lang="ru-RU" altLang="ru-RU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2-3%</a:t>
            </a:r>
            <a:endParaRPr lang="ru-RU" altLang="ru-RU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5-7%</a:t>
            </a:r>
            <a:endParaRPr lang="ru-RU" altLang="ru-RU" sz="11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2-10%</a:t>
            </a:r>
            <a:endParaRPr lang="ru-RU" altLang="ru-RU" sz="1100" dirty="0"/>
          </a:p>
          <a:p>
            <a:endParaRPr lang="ru-RU" dirty="0"/>
          </a:p>
        </p:txBody>
      </p:sp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3111435"/>
              </p:ext>
            </p:extLst>
          </p:nvPr>
        </p:nvGraphicFramePr>
        <p:xfrm>
          <a:off x="161924" y="3402023"/>
          <a:ext cx="6393422" cy="2702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96369">
                  <a:extLst>
                    <a:ext uri="{9D8B030D-6E8A-4147-A177-3AD203B41FA5}">
                      <a16:colId xmlns:a16="http://schemas.microsoft.com/office/drawing/2014/main" val="3317006712"/>
                    </a:ext>
                  </a:extLst>
                </a:gridCol>
                <a:gridCol w="3197053">
                  <a:extLst>
                    <a:ext uri="{9D8B030D-6E8A-4147-A177-3AD203B41FA5}">
                      <a16:colId xmlns:a16="http://schemas.microsoft.com/office/drawing/2014/main" val="1112394352"/>
                    </a:ext>
                  </a:extLst>
                </a:gridCol>
              </a:tblGrid>
              <a:tr h="4504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Задание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Использование кредитной карты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7932718"/>
                  </a:ext>
                </a:extLst>
              </a:tr>
              <a:tr h="4504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Содержание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Финансовая среда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3672677"/>
                  </a:ext>
                </a:extLst>
              </a:tr>
              <a:tr h="4504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Познавательная деятельность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Оценка финансовых ситуаций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5696070"/>
                  </a:ext>
                </a:extLst>
              </a:tr>
              <a:tr h="4504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Контекст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Общественный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7498349"/>
                  </a:ext>
                </a:extLst>
              </a:tr>
              <a:tr h="4504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Форма задания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Задание с кратким ответом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2043763"/>
                  </a:ext>
                </a:extLst>
              </a:tr>
              <a:tr h="4504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Сложность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2-й уровень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5138226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019871"/>
              </p:ext>
            </p:extLst>
          </p:nvPr>
        </p:nvGraphicFramePr>
        <p:xfrm>
          <a:off x="6641134" y="3698871"/>
          <a:ext cx="5476875" cy="13109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52725">
                  <a:extLst>
                    <a:ext uri="{9D8B030D-6E8A-4147-A177-3AD203B41FA5}">
                      <a16:colId xmlns:a16="http://schemas.microsoft.com/office/drawing/2014/main" val="3554076180"/>
                    </a:ext>
                  </a:extLst>
                </a:gridCol>
                <a:gridCol w="2724150">
                  <a:extLst>
                    <a:ext uri="{9D8B030D-6E8A-4147-A177-3AD203B41FA5}">
                      <a16:colId xmlns:a16="http://schemas.microsoft.com/office/drawing/2014/main" val="143350353"/>
                    </a:ext>
                  </a:extLst>
                </a:gridCol>
              </a:tblGrid>
              <a:tr h="626133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Система оценивания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724098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балл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Полный верный ответ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7702251"/>
                  </a:ext>
                </a:extLst>
              </a:tr>
              <a:tr h="133350"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 баллов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Неверный ответ или отсутствие ответа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0877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6373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62684"/>
            <a:ext cx="12191999" cy="2953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85509" cy="23235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0161" y="0"/>
            <a:ext cx="1286054" cy="9812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0617" y="1"/>
            <a:ext cx="1827392" cy="11806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405724" y="21325"/>
            <a:ext cx="62228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6000" b="1" spc="-25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8</a:t>
            </a:r>
            <a:endParaRPr lang="ru-RU" sz="6000" dirty="0">
              <a:solidFill>
                <a:schemeClr val="accent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06096" y="1378039"/>
            <a:ext cx="67219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№2 </a:t>
            </a:r>
            <a:r>
              <a:rPr lang="ru-RU" altLang="ru-RU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(задание с развернутым ответом)</a:t>
            </a:r>
            <a:endParaRPr lang="ru-RU" alt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Представим, что в вашей семье родился ребёнок. Ваша мама работала на заводе инженером. Куда ей следует обратиться за получением пособия по уходу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ребёнком? Куда следовало обратиться, если бы она не была трудоустроена?</a:t>
            </a:r>
            <a:endParaRPr lang="ru-RU" alt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3843130"/>
              </p:ext>
            </p:extLst>
          </p:nvPr>
        </p:nvGraphicFramePr>
        <p:xfrm>
          <a:off x="82140" y="3211414"/>
          <a:ext cx="5934075" cy="15979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9604">
                  <a:extLst>
                    <a:ext uri="{9D8B030D-6E8A-4147-A177-3AD203B41FA5}">
                      <a16:colId xmlns:a16="http://schemas.microsoft.com/office/drawing/2014/main" val="1381801861"/>
                    </a:ext>
                  </a:extLst>
                </a:gridCol>
                <a:gridCol w="2974471">
                  <a:extLst>
                    <a:ext uri="{9D8B030D-6E8A-4147-A177-3AD203B41FA5}">
                      <a16:colId xmlns:a16="http://schemas.microsoft.com/office/drawing/2014/main" val="29610892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Задание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Получение льгот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03748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Содержание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Финансовая среда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475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Познавательная деятельность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Оценка финансовых ситуаций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12772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Контекст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Общественный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80570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Форма задания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Задание с развернутым ответом (экспертная проверка)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21401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Сложность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3-й уровень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3907337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495273"/>
              </p:ext>
            </p:extLst>
          </p:nvPr>
        </p:nvGraphicFramePr>
        <p:xfrm>
          <a:off x="6838591" y="3190424"/>
          <a:ext cx="4567133" cy="32033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3322">
                  <a:extLst>
                    <a:ext uri="{9D8B030D-6E8A-4147-A177-3AD203B41FA5}">
                      <a16:colId xmlns:a16="http://schemas.microsoft.com/office/drawing/2014/main" val="3207471894"/>
                    </a:ext>
                  </a:extLst>
                </a:gridCol>
                <a:gridCol w="2283811">
                  <a:extLst>
                    <a:ext uri="{9D8B030D-6E8A-4147-A177-3AD203B41FA5}">
                      <a16:colId xmlns:a16="http://schemas.microsoft.com/office/drawing/2014/main" val="697630455"/>
                    </a:ext>
                  </a:extLst>
                </a:gridCol>
              </a:tblGrid>
              <a:tr h="7625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Система оценивания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4075030"/>
                  </a:ext>
                </a:extLst>
              </a:tr>
              <a:tr h="5961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 балла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Полный верный ответ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1581140"/>
                  </a:ext>
                </a:extLst>
              </a:tr>
              <a:tr h="6246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балл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Дан ответ только на первый вопрос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4603998"/>
                  </a:ext>
                </a:extLst>
              </a:tr>
              <a:tr h="1219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 баллов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Неверный ответ или отсутствие ответа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53474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14457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828</Words>
  <Application>Microsoft Office PowerPoint</Application>
  <PresentationFormat>Широкоэкранный</PresentationFormat>
  <Paragraphs>152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 Региональную научно-практическая конференция  “Эффективные механизмы повышения образовательных результатов обучающихся”.   Тема: «Кейс-технология в курсе финансовой грамотности школьников»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Кальсина Екатерина Александровна</cp:lastModifiedBy>
  <cp:revision>30</cp:revision>
  <dcterms:created xsi:type="dcterms:W3CDTF">2021-12-26T12:36:36Z</dcterms:created>
  <dcterms:modified xsi:type="dcterms:W3CDTF">2022-11-28T17:54:52Z</dcterms:modified>
</cp:coreProperties>
</file>